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782AC-356F-470E-979A-EB8FBA0E7311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1F12-C7F1-4DC3-81A3-01339C1ED3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59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Vooral</a:t>
            </a:r>
            <a:r>
              <a:rPr lang="nl-NL" baseline="0" dirty="0"/>
              <a:t> problemen als rode of groene signalen een zwarte / donkere achtergrond hebben.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1F12-C7F1-4DC3-81A3-01339C1ED3B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54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Grappige</a:t>
            </a:r>
            <a:r>
              <a:rPr lang="nl-NL" baseline="0" dirty="0"/>
              <a:t> weetjes.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1F12-C7F1-4DC3-81A3-01339C1ED3B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4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Grappige</a:t>
            </a:r>
            <a:r>
              <a:rPr lang="nl-NL" baseline="0" dirty="0"/>
              <a:t> weetjes.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1F12-C7F1-4DC3-81A3-01339C1ED3B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38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Tijdens</a:t>
            </a:r>
            <a:r>
              <a:rPr lang="nl-NL" baseline="0" dirty="0"/>
              <a:t> hijsen ‘s nachts zie je </a:t>
            </a:r>
            <a:r>
              <a:rPr lang="nl-NL" baseline="0" dirty="0" err="1"/>
              <a:t>hijshaak</a:t>
            </a:r>
            <a:r>
              <a:rPr lang="nl-NL" baseline="0" dirty="0"/>
              <a:t> niet aankomen. Hierbij zijn reflecterende stickers op de </a:t>
            </a:r>
            <a:r>
              <a:rPr lang="nl-NL" baseline="0" dirty="0" err="1"/>
              <a:t>hijshaak</a:t>
            </a:r>
            <a:r>
              <a:rPr lang="nl-NL" baseline="0" dirty="0"/>
              <a:t> geplakt.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1F12-C7F1-4DC3-81A3-01339C1ED3B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0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Medewerker reed op rolsteiger (niet toegestaan), had geen leuning aangebracht (niet toegestaan) en die bleef steken in schuimrubber </a:t>
            </a:r>
            <a:r>
              <a:rPr lang="nl-NL" baseline="0" dirty="0" err="1"/>
              <a:t>vloerpot</a:t>
            </a:r>
            <a:r>
              <a:rPr lang="nl-NL" baseline="0" dirty="0"/>
              <a:t>. Viel ervan af en viel daarbij zeer ongelukkig. </a:t>
            </a:r>
            <a:r>
              <a:rPr lang="nl-NL" dirty="0"/>
              <a:t>Niet kleurenblind,</a:t>
            </a:r>
            <a:r>
              <a:rPr lang="nl-NL" baseline="0" dirty="0"/>
              <a:t> maar had last van onvoldoende contrast, kleur </a:t>
            </a:r>
            <a:r>
              <a:rPr lang="nl-NL" baseline="0" dirty="0" err="1"/>
              <a:t>vloerpot</a:t>
            </a:r>
            <a:r>
              <a:rPr lang="nl-NL" baseline="0" dirty="0"/>
              <a:t> is vrijwel gelijk met vloer.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1F12-C7F1-4DC3-81A3-01339C1ED3B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26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</a:t>
            </a:r>
            <a:r>
              <a:rPr lang="nl-NL" baseline="0" dirty="0"/>
              <a:t> kleurenblind. 80% van wat je ziet wordt door hersenen ingekleurd. Hierbij geeft schaduw cilinder de indruk dat er een verschil is tussen vlak A en B. Is niet het geval, wordt door hersenen ingekleurd.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1F12-C7F1-4DC3-81A3-01339C1ED3B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59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Nogmaals een voorbeeld.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1F12-C7F1-4DC3-81A3-01339C1ED3B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1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Nieuwe</a:t>
            </a:r>
            <a:r>
              <a:rPr lang="nl-NL" baseline="0" dirty="0"/>
              <a:t> verkeersborden zijn voor iedereen beter zichtbaar, vooral ‘s avonds en ‘s nachts en bij groene achtergrond (bomen / bos)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1F12-C7F1-4DC3-81A3-01339C1ED3B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1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Meer info: kleurenblind.eu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BD17AFB-AE8F-4220-B8C6-743CD970C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2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822-BF28-459D-9318-6577D7FEDBB8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B43DE7-7166-4998-BC5D-774EF5455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822-BF28-459D-9318-6577D7FEDBB8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7E2AA2-9644-46AB-A5E6-03D428926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822-BF28-459D-9318-6577D7FEDBB8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87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822-BF28-459D-9318-6577D7FEDBB8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Meer info: kleurenblind.eu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1F4BBB-9A1D-4E35-ACEC-3FC096127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822-BF28-459D-9318-6577D7FEDBB8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21EF5B5-647C-42A0-BCC3-7DB3539F3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822-BF28-459D-9318-6577D7FEDBB8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8B7669E-109C-453C-8FDD-523D93F5C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822-BF28-459D-9318-6577D7FEDBB8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40A2A6-5065-4464-A444-F64924966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822-BF28-459D-9318-6577D7FEDBB8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4717B2-8F9A-4014-889F-88B4943D7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1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822-BF28-459D-9318-6577D7FEDBB8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85E89C-392B-4049-8DD8-26C0DC217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7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822-BF28-459D-9318-6577D7FEDBB8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806EDC2-BE93-497B-89A4-AE0683F06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9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Meer info: kleurenblind.eu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9E421-FC20-48D9-990C-108B49D7268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64" y="380400"/>
            <a:ext cx="492760" cy="5283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4B8A16C-4B42-4E3A-A5AD-3E729190C6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3" y="290672"/>
            <a:ext cx="928527" cy="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000" kern="1200">
          <a:solidFill>
            <a:srgbClr val="FFC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40615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nl-NL" sz="3600" dirty="0" err="1"/>
              <a:t>Toolbox</a:t>
            </a:r>
            <a:r>
              <a:rPr lang="nl-NL" sz="3600" dirty="0"/>
              <a:t> Kleurzin-stoornis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92888" cy="194421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Circa 700.000 ‘kleurenblinden’ in Nederland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Meestal aangeboren, vooral bij mannen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Vooral problemen:</a:t>
            </a:r>
            <a:r>
              <a:rPr lang="nl-NL" dirty="0">
                <a:solidFill>
                  <a:srgbClr val="FFC000"/>
                </a:solidFill>
              </a:rPr>
              <a:t> </a:t>
            </a:r>
            <a:r>
              <a:rPr lang="nl-NL" dirty="0">
                <a:solidFill>
                  <a:srgbClr val="00B050"/>
                </a:solidFill>
              </a:rPr>
              <a:t>rood </a:t>
            </a:r>
            <a:r>
              <a:rPr lang="nl-NL" dirty="0">
                <a:solidFill>
                  <a:schemeClr val="tx1"/>
                </a:solidFill>
              </a:rPr>
              <a:t>/</a:t>
            </a:r>
            <a:r>
              <a:rPr lang="nl-NL" dirty="0">
                <a:solidFill>
                  <a:srgbClr val="FFC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groen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86054"/>
            <a:ext cx="4464496" cy="307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788273" y="3789040"/>
            <a:ext cx="3279671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>
                <a:solidFill>
                  <a:schemeClr val="tx1"/>
                </a:solidFill>
              </a:rPr>
              <a:t>Foto’s: 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&gt; links normaal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&gt;&gt; rechts wat kleurenblinde ziet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2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936104"/>
          </a:xfrm>
        </p:spPr>
        <p:txBody>
          <a:bodyPr/>
          <a:lstStyle/>
          <a:p>
            <a:pPr algn="l"/>
            <a:r>
              <a:rPr lang="nl-NL" dirty="0"/>
              <a:t>Goed voorbeeld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48264" y="6213197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© foto </a:t>
            </a:r>
            <a:r>
              <a:rPr lang="nl-NL" i="1" dirty="0" err="1">
                <a:solidFill>
                  <a:schemeClr val="bg1">
                    <a:lumMod val="65000"/>
                  </a:schemeClr>
                </a:solidFill>
              </a:rPr>
              <a:t>Colorblind</a:t>
            </a:r>
            <a:endParaRPr lang="nl-NL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3" y="1237856"/>
            <a:ext cx="3471461" cy="5114442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999885" y="5085184"/>
            <a:ext cx="31683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nl-NL" sz="2800" dirty="0">
                <a:solidFill>
                  <a:schemeClr val="tx1"/>
                </a:solidFill>
              </a:rPr>
              <a:t>Oud en nieuw verkeersbord</a:t>
            </a:r>
          </a:p>
        </p:txBody>
      </p:sp>
    </p:spTree>
    <p:extLst>
      <p:ext uri="{BB962C8B-B14F-4D97-AF65-F5344CB8AC3E}">
        <p14:creationId xmlns:p14="http://schemas.microsoft.com/office/powerpoint/2010/main" val="220089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3215770" cy="482453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995936" y="5910312"/>
            <a:ext cx="479593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2800" dirty="0">
                <a:solidFill>
                  <a:schemeClr val="tx1"/>
                </a:solidFill>
              </a:rPr>
              <a:t>Meer info :kleurenblind.eu</a:t>
            </a:r>
          </a:p>
        </p:txBody>
      </p:sp>
      <p:pic>
        <p:nvPicPr>
          <p:cNvPr id="3" name="Afbeelding 2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5C3FD478-15C0-4D76-AB70-B716FE6CE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65104"/>
            <a:ext cx="3347864" cy="17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4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20080"/>
          </a:xfrm>
        </p:spPr>
        <p:txBody>
          <a:bodyPr/>
          <a:lstStyle/>
          <a:p>
            <a:pPr algn="l"/>
            <a:r>
              <a:rPr lang="nl-NL" dirty="0"/>
              <a:t>Wat weet je ervan?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19" y="4005064"/>
            <a:ext cx="2400300" cy="1905000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/>
        </p:nvSpPr>
        <p:spPr bwMode="auto">
          <a:xfrm>
            <a:off x="602085" y="1805608"/>
            <a:ext cx="5920034" cy="41044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/>
              <a:t>Is iedereen bij de geboorte kleurenblind? </a:t>
            </a:r>
          </a:p>
          <a:p>
            <a:endParaRPr lang="nl-NL" sz="1400" dirty="0"/>
          </a:p>
          <a:p>
            <a:r>
              <a:rPr lang="nl-NL" sz="1400" dirty="0"/>
              <a:t>Ja / Nee.</a:t>
            </a:r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b="1" dirty="0"/>
              <a:t>Zijn stieren kleurenblind? </a:t>
            </a:r>
          </a:p>
          <a:p>
            <a:endParaRPr lang="nl-NL" sz="1400" dirty="0"/>
          </a:p>
          <a:p>
            <a:r>
              <a:rPr lang="nl-NL" sz="1400" dirty="0"/>
              <a:t>Ja / Nee</a:t>
            </a:r>
          </a:p>
          <a:p>
            <a:endParaRPr lang="nl-NL" sz="14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A3F1B0E-83A4-45DD-81D7-CBFD6BE9C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119" y="1494904"/>
            <a:ext cx="2400299" cy="208785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5DBF587-2022-43C3-9873-4B83B9B05817}"/>
              </a:ext>
            </a:extLst>
          </p:cNvPr>
          <p:cNvSpPr txBox="1"/>
          <p:nvPr/>
        </p:nvSpPr>
        <p:spPr>
          <a:xfrm>
            <a:off x="6501973" y="3604656"/>
            <a:ext cx="234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© foto: Colin </a:t>
            </a:r>
            <a:r>
              <a:rPr lang="nl-NL" i="1" dirty="0" err="1">
                <a:solidFill>
                  <a:schemeClr val="bg1">
                    <a:lumMod val="65000"/>
                  </a:schemeClr>
                </a:solidFill>
              </a:rPr>
              <a:t>Maynard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2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73545"/>
            <a:ext cx="7772400" cy="720080"/>
          </a:xfrm>
        </p:spPr>
        <p:txBody>
          <a:bodyPr/>
          <a:lstStyle/>
          <a:p>
            <a:pPr algn="l"/>
            <a:r>
              <a:rPr lang="nl-NL" dirty="0"/>
              <a:t>Wist je dat?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19" y="4005064"/>
            <a:ext cx="2400300" cy="1905000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/>
        </p:nvSpPr>
        <p:spPr bwMode="auto">
          <a:xfrm>
            <a:off x="564641" y="1628800"/>
            <a:ext cx="5920034" cy="41044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/>
              <a:t>Is iedereen bij de geboorte kleurenblind? </a:t>
            </a:r>
          </a:p>
          <a:p>
            <a:r>
              <a:rPr lang="nl-NL" sz="1400" dirty="0"/>
              <a:t>JA:</a:t>
            </a:r>
          </a:p>
          <a:p>
            <a:r>
              <a:rPr lang="nl-NL" sz="1400" dirty="0"/>
              <a:t>Na 4 maanden</a:t>
            </a:r>
          </a:p>
          <a:p>
            <a:r>
              <a:rPr lang="nl-NL" sz="1400" dirty="0"/>
              <a:t>ontwikkeld zich pas het onderscheiden van kleuren.</a:t>
            </a:r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b="1" dirty="0"/>
              <a:t>Zijn stieren kleurenblind? </a:t>
            </a:r>
          </a:p>
          <a:p>
            <a:r>
              <a:rPr lang="nl-NL" sz="1400" dirty="0"/>
              <a:t>NEE:</a:t>
            </a:r>
          </a:p>
          <a:p>
            <a:r>
              <a:rPr lang="nl-NL" sz="1400" dirty="0"/>
              <a:t>De rode cape maakt ze niet woedend</a:t>
            </a:r>
          </a:p>
          <a:p>
            <a:r>
              <a:rPr lang="nl-NL" sz="1400" dirty="0"/>
              <a:t>bij stierengevechten, het is de beweging die woedend maakt.</a:t>
            </a:r>
          </a:p>
          <a:p>
            <a:endParaRPr lang="nl-NL" sz="1400" dirty="0"/>
          </a:p>
          <a:p>
            <a:endParaRPr lang="nl-NL" sz="1400" dirty="0"/>
          </a:p>
          <a:p>
            <a:pPr algn="r"/>
            <a:r>
              <a:rPr lang="nl-NL" sz="1400" dirty="0"/>
              <a:t>			Bron: http://plazilla.com/het-oog-interessante-weetjes</a:t>
            </a:r>
          </a:p>
          <a:p>
            <a:endParaRPr lang="nl-NL" sz="14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21DA553-472A-4C74-A993-93E568139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119" y="1494904"/>
            <a:ext cx="2400299" cy="208785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230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634082"/>
          </a:xfrm>
        </p:spPr>
        <p:txBody>
          <a:bodyPr/>
          <a:lstStyle/>
          <a:p>
            <a:pPr algn="l"/>
            <a:r>
              <a:rPr lang="nl-NL" sz="3600" dirty="0" err="1"/>
              <a:t>Hijshaak</a:t>
            </a:r>
            <a:r>
              <a:rPr lang="nl-NL" sz="3600" dirty="0"/>
              <a:t> in donker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71" y="1124744"/>
            <a:ext cx="6096000" cy="45720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70" y="1124744"/>
            <a:ext cx="3435846" cy="45811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6108171" cy="45811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516216" y="6161820"/>
            <a:ext cx="24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© foto’s Sebastiaan Vos</a:t>
            </a:r>
          </a:p>
        </p:txBody>
      </p:sp>
    </p:spTree>
    <p:extLst>
      <p:ext uri="{BB962C8B-B14F-4D97-AF65-F5344CB8AC3E}">
        <p14:creationId xmlns:p14="http://schemas.microsoft.com/office/powerpoint/2010/main" val="5655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1988840"/>
            <a:ext cx="4128459" cy="30963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88840"/>
            <a:ext cx="4128459" cy="3096344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685800" y="152400"/>
            <a:ext cx="6394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nl-NL" dirty="0">
                <a:solidFill>
                  <a:srgbClr val="FFC000"/>
                </a:solidFill>
              </a:rPr>
              <a:t>Hijsbanden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1518" y="5589240"/>
            <a:ext cx="820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Links normaal, rechts zoals kleurenblinde het ziet.</a:t>
            </a:r>
          </a:p>
        </p:txBody>
      </p:sp>
    </p:spTree>
    <p:extLst>
      <p:ext uri="{BB962C8B-B14F-4D97-AF65-F5344CB8AC3E}">
        <p14:creationId xmlns:p14="http://schemas.microsoft.com/office/powerpoint/2010/main" val="301071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388424" cy="5258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6" y="1052736"/>
            <a:ext cx="3875402" cy="5258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87" y="0"/>
            <a:ext cx="1157087" cy="8678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7088" cy="86781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97982" y="6345387"/>
            <a:ext cx="820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Links normaal, rechts zoals kleurenblinde het ziet.</a:t>
            </a:r>
          </a:p>
        </p:txBody>
      </p:sp>
    </p:spTree>
    <p:extLst>
      <p:ext uri="{BB962C8B-B14F-4D97-AF65-F5344CB8AC3E}">
        <p14:creationId xmlns:p14="http://schemas.microsoft.com/office/powerpoint/2010/main" val="33291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634082"/>
          </a:xfrm>
        </p:spPr>
        <p:txBody>
          <a:bodyPr/>
          <a:lstStyle/>
          <a:p>
            <a:pPr algn="l"/>
            <a:r>
              <a:rPr lang="nl-NL" sz="3600" dirty="0"/>
              <a:t>Ongeval kamersteiger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-9485"/>
          <a:stretch/>
        </p:blipFill>
        <p:spPr bwMode="auto">
          <a:xfrm>
            <a:off x="0" y="1988840"/>
            <a:ext cx="4803279" cy="360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789040"/>
            <a:ext cx="2377653" cy="17851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796136" y="551723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Schuimrubber </a:t>
            </a:r>
            <a:r>
              <a:rPr lang="nl-NL" dirty="0" err="1"/>
              <a:t>vloerpot</a:t>
            </a:r>
            <a:r>
              <a:rPr lang="nl-NL" dirty="0"/>
              <a:t>, zelfde kleur /gevolg van val afgescheurde plasbuis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2374"/>
            <a:ext cx="2376264" cy="17808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4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echte verbindingslijn 7"/>
          <p:cNvCxnSpPr>
            <a:stCxn id="6" idx="0"/>
          </p:cNvCxnSpPr>
          <p:nvPr/>
        </p:nvCxnSpPr>
        <p:spPr>
          <a:xfrm flipV="1">
            <a:off x="2430815" y="4149080"/>
            <a:ext cx="4553453" cy="6480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stCxn id="6" idx="2"/>
          </p:cNvCxnSpPr>
          <p:nvPr/>
        </p:nvCxnSpPr>
        <p:spPr>
          <a:xfrm flipV="1">
            <a:off x="2430815" y="5157192"/>
            <a:ext cx="4373433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uit 5"/>
          <p:cNvSpPr/>
          <p:nvPr/>
        </p:nvSpPr>
        <p:spPr>
          <a:xfrm>
            <a:off x="2070775" y="4797152"/>
            <a:ext cx="720080" cy="720080"/>
          </a:xfrm>
          <a:prstGeom prst="diamond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4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t="-6" r="-460" b="-6"/>
          <a:stretch/>
        </p:blipFill>
        <p:spPr>
          <a:xfrm>
            <a:off x="4680000" y="1124744"/>
            <a:ext cx="4464000" cy="37444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t="962" r="-21" b="-962"/>
          <a:stretch/>
        </p:blipFill>
        <p:spPr bwMode="auto">
          <a:xfrm>
            <a:off x="-2844824" y="1156667"/>
            <a:ext cx="7488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23528" y="5085184"/>
            <a:ext cx="4356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is de overeenkomst met vlak A en B?</a:t>
            </a:r>
          </a:p>
        </p:txBody>
      </p:sp>
      <p:sp>
        <p:nvSpPr>
          <p:cNvPr id="3" name="Ovaal 2"/>
          <p:cNvSpPr/>
          <p:nvPr/>
        </p:nvSpPr>
        <p:spPr>
          <a:xfrm>
            <a:off x="2051720" y="2057084"/>
            <a:ext cx="648072" cy="648072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064583" y="2857556"/>
            <a:ext cx="648072" cy="648072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4680000" y="5085184"/>
            <a:ext cx="4356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 en B hebben </a:t>
            </a:r>
            <a:r>
              <a:rPr 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dezelfde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kleur.</a:t>
            </a:r>
          </a:p>
        </p:txBody>
      </p:sp>
    </p:spTree>
    <p:extLst>
      <p:ext uri="{BB962C8B-B14F-4D97-AF65-F5344CB8AC3E}">
        <p14:creationId xmlns:p14="http://schemas.microsoft.com/office/powerpoint/2010/main" val="27016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936104"/>
          </a:xfrm>
        </p:spPr>
        <p:txBody>
          <a:bodyPr/>
          <a:lstStyle/>
          <a:p>
            <a:pPr algn="l"/>
            <a:r>
              <a:rPr lang="nl-NL" sz="3600" dirty="0"/>
              <a:t>Zoek de overeenkomsten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8" b="2551"/>
          <a:stretch/>
        </p:blipFill>
        <p:spPr>
          <a:xfrm>
            <a:off x="1187624" y="671512"/>
            <a:ext cx="5953125" cy="55149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-2937" b="2937"/>
          <a:stretch/>
        </p:blipFill>
        <p:spPr>
          <a:xfrm>
            <a:off x="4011885" y="4168047"/>
            <a:ext cx="1530352" cy="15335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2644" y="3482873"/>
            <a:ext cx="161607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7"/>
          <a:stretch/>
        </p:blipFill>
        <p:spPr bwMode="auto">
          <a:xfrm rot="10800000">
            <a:off x="3203848" y="2204864"/>
            <a:ext cx="1616075" cy="129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012160" y="6381328"/>
            <a:ext cx="2742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nl-NL" sz="1200" i="1" dirty="0" err="1">
                <a:solidFill>
                  <a:schemeClr val="bg1">
                    <a:lumMod val="65000"/>
                  </a:schemeClr>
                </a:solidFill>
              </a:rPr>
              <a:t>Vollenbroek</a:t>
            </a:r>
            <a:r>
              <a:rPr lang="nl-NL" sz="1200" i="1" dirty="0">
                <a:solidFill>
                  <a:schemeClr val="bg1">
                    <a:lumMod val="65000"/>
                  </a:schemeClr>
                </a:solidFill>
              </a:rPr>
              <a:t>, Human Error Consultancy</a:t>
            </a:r>
          </a:p>
        </p:txBody>
      </p:sp>
    </p:spTree>
    <p:extLst>
      <p:ext uri="{BB962C8B-B14F-4D97-AF65-F5344CB8AC3E}">
        <p14:creationId xmlns:p14="http://schemas.microsoft.com/office/powerpoint/2010/main" val="15477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368</Words>
  <Application>Microsoft Office PowerPoint</Application>
  <PresentationFormat>Diavoorstelling (4:3)</PresentationFormat>
  <Paragraphs>63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Toolbox Kleurzin-stoornis</vt:lpstr>
      <vt:lpstr>Wat weet je ervan?</vt:lpstr>
      <vt:lpstr>Wist je dat?</vt:lpstr>
      <vt:lpstr>Hijshaak in donker</vt:lpstr>
      <vt:lpstr>PowerPoint-presentatie</vt:lpstr>
      <vt:lpstr>PowerPoint-presentatie</vt:lpstr>
      <vt:lpstr>Ongeval kamersteiger</vt:lpstr>
      <vt:lpstr>PowerPoint-presentatie</vt:lpstr>
      <vt:lpstr>Zoek de overeenkomsten</vt:lpstr>
      <vt:lpstr>Goed voorbeeld</vt:lpstr>
      <vt:lpstr>PowerPoint-presentatie</vt:lpstr>
    </vt:vector>
  </TitlesOfParts>
  <Company>Aboma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aboma714</dc:creator>
  <cp:lastModifiedBy>Pieter de Boer</cp:lastModifiedBy>
  <cp:revision>12</cp:revision>
  <dcterms:created xsi:type="dcterms:W3CDTF">2013-11-09T21:31:15Z</dcterms:created>
  <dcterms:modified xsi:type="dcterms:W3CDTF">2021-12-14T12:34:44Z</dcterms:modified>
</cp:coreProperties>
</file>